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341" r:id="rId3"/>
    <p:sldId id="343" r:id="rId4"/>
    <p:sldId id="345" r:id="rId5"/>
    <p:sldId id="349" r:id="rId6"/>
    <p:sldId id="351" r:id="rId7"/>
    <p:sldId id="346" r:id="rId8"/>
    <p:sldId id="354" r:id="rId9"/>
    <p:sldId id="355" r:id="rId10"/>
    <p:sldId id="357" r:id="rId11"/>
    <p:sldId id="356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83" autoAdjust="0"/>
    <p:restoredTop sz="94660"/>
  </p:normalViewPr>
  <p:slideViewPr>
    <p:cSldViewPr>
      <p:cViewPr varScale="1">
        <p:scale>
          <a:sx n="106" d="100"/>
          <a:sy n="106" d="100"/>
        </p:scale>
        <p:origin x="-180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7C3B77D-3EF8-4D1D-9396-10B52746B180}" type="datetimeFigureOut">
              <a:rPr lang="ru-RU"/>
              <a:pPr>
                <a:defRPr/>
              </a:pPr>
              <a:t>29.04.2015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3067B37-6D4A-4C96-9625-32FA1974AC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AEE2FA-9246-4F96-A1CE-9077D2C8112F}" type="datetimeFigureOut">
              <a:rPr lang="ru-RU"/>
              <a:pPr>
                <a:defRPr/>
              </a:pPr>
              <a:t>29.04.2015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71F5BD-E870-4867-A478-8AB9D2E234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88DE27-C755-4BA8-B039-CD3C27662735}" type="datetimeFigureOut">
              <a:rPr lang="ru-RU"/>
              <a:pPr>
                <a:defRPr/>
              </a:pPr>
              <a:t>29.04.2015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523E8-C626-4012-B255-F11B191C75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18F40-DA8C-49E6-AB1C-8D237F0279E5}" type="datetimeFigureOut">
              <a:rPr lang="ru-RU"/>
              <a:pPr>
                <a:defRPr/>
              </a:pPr>
              <a:t>29.04.2015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33B089-7603-4447-B2B3-39DD8ED6F5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D6D89A-1EDC-4165-938E-AB84C7C48ADC}" type="datetimeFigureOut">
              <a:rPr lang="ru-RU"/>
              <a:pPr>
                <a:defRPr/>
              </a:pPr>
              <a:t>29.04.2015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21BCCC-4B8D-4B5F-810D-25F7104719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102B40-7CF5-4BB3-90D7-3972B118275B}" type="datetimeFigureOut">
              <a:rPr lang="ru-RU"/>
              <a:pPr>
                <a:defRPr/>
              </a:pPr>
              <a:t>29.04.2015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176A96-64AD-43F2-99F3-7F37BC066E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B18117-CEC7-4254-88B6-2761AF2269DE}" type="datetimeFigureOut">
              <a:rPr lang="ru-RU"/>
              <a:pPr>
                <a:defRPr/>
              </a:pPr>
              <a:t>29.04.2015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64551F-4FC2-47AC-8301-5311222237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F15C5B-87B5-4F85-A642-A91D5C026A3C}" type="datetimeFigureOut">
              <a:rPr lang="ru-RU"/>
              <a:pPr>
                <a:defRPr/>
              </a:pPr>
              <a:t>29.04.2015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B48649-2160-4160-AE63-054B4EE9C7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BEF6CD-A374-476E-925A-89904FC740DD}" type="datetimeFigureOut">
              <a:rPr lang="ru-RU"/>
              <a:pPr>
                <a:defRPr/>
              </a:pPr>
              <a:t>29.04.2015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C638EE-45CA-4F92-99CD-96A3EEEF79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80268A-84D1-4862-A4BA-4D01A747DF03}" type="datetimeFigureOut">
              <a:rPr lang="ru-RU"/>
              <a:pPr>
                <a:defRPr/>
              </a:pPr>
              <a:t>29.04.2015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6CD24F-1EE8-4675-B30C-1BF5FFFEDE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601D9-458A-4F1D-A79A-4A17B0A981D2}" type="datetimeFigureOut">
              <a:rPr lang="ru-RU"/>
              <a:pPr>
                <a:defRPr/>
              </a:pPr>
              <a:t>29.04.2015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D6EE61-299F-4FAA-875F-0DC0EDAF70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EFFAF-2A72-452C-B665-1E772BC7B1AB}" type="datetimeFigureOut">
              <a:rPr lang="ru-RU"/>
              <a:pPr>
                <a:defRPr/>
              </a:pPr>
              <a:t>29.04.2015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B24BAD-E4B9-4908-85D3-21E2C85444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duotone>
              <a:schemeClr val="bg2">
                <a:shade val="45000"/>
                <a:satMod val="135000"/>
              </a:schemeClr>
              <a:prstClr val="white"/>
            </a:duotone>
            <a:lum bright="3000" contrast="-16000"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5BF7601-55B3-4D53-A176-BA96B0129578}" type="datetimeFigureOut">
              <a:rPr lang="ru-RU"/>
              <a:pPr>
                <a:defRPr/>
              </a:pPr>
              <a:t>29.04.2015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ACF9821-F863-4E32-98F3-891CCB132B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ru/url?url=http://logos.wikia.com/wiki/Microsoft_Word&amp;rct=j&amp;frm=1&amp;q=&amp;esrc=s&amp;sa=U&amp;ei=eDE6VdWYIMy7sQGhqIHgBA&amp;ved=0CBkQ9QEwAg&amp;usg=AFQjCNGjdfkOlvfvUhhUzcEMQ6cMJ_L4Nw" TargetMode="External"/><Relationship Id="rId13" Type="http://schemas.openxmlformats.org/officeDocument/2006/relationships/image" Target="../media/image12.jpeg"/><Relationship Id="rId3" Type="http://schemas.openxmlformats.org/officeDocument/2006/relationships/image" Target="../media/image6.jpeg"/><Relationship Id="rId7" Type="http://schemas.openxmlformats.org/officeDocument/2006/relationships/image" Target="../media/image9.jpeg"/><Relationship Id="rId12" Type="http://schemas.openxmlformats.org/officeDocument/2006/relationships/hyperlink" Target="http://www.google.ru/url?url=http://nominus-media.ru/uslugi/kompyuternaya_grafika_i_veb_animatsiya/&amp;rct=j&amp;frm=1&amp;q=&amp;esrc=s&amp;sa=U&amp;ei=vjE6VczkFYG_sAHktoTQBw&amp;ved=0CBkQ9QEwAg&amp;usg=AFQjCNGys3kUmMfbzRvIvzkJ0vTtMqcRag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google.ru/url?url=http://rar-games.ru/&amp;rct=j&amp;frm=1&amp;q=&amp;esrc=s&amp;sa=U&amp;ei=FTE6VZLTCceZsgHW0IHwCQ&amp;ved=0CBUQ9QEwAA&amp;usg=AFQjCNHC9f6UHonofvsnQvgNqaloV4GNkg" TargetMode="External"/><Relationship Id="rId11" Type="http://schemas.openxmlformats.org/officeDocument/2006/relationships/image" Target="../media/image11.jpeg"/><Relationship Id="rId5" Type="http://schemas.openxmlformats.org/officeDocument/2006/relationships/image" Target="../media/image8.jpeg"/><Relationship Id="rId10" Type="http://schemas.openxmlformats.org/officeDocument/2006/relationships/hyperlink" Target="http://www.google.ru/url?url=http://nuttywriter.ru/samyye-populyarnyye-sotsialnyye-seti-rossii-i-mira/&amp;rct=j&amp;frm=1&amp;q=&amp;esrc=s&amp;sa=U&amp;ei=mTE6VbD4L8KksAH9ooD4Cw&amp;ved=0CBcQ9QEwAQ&amp;usg=AFQjCNEaqhswdn2amHypGs6BbvkKaTfOVg" TargetMode="External"/><Relationship Id="rId4" Type="http://schemas.openxmlformats.org/officeDocument/2006/relationships/image" Target="../media/image7.jpeg"/><Relationship Id="rId9" Type="http://schemas.openxmlformats.org/officeDocument/2006/relationships/image" Target="../media/image10.jpeg"/><Relationship Id="rId1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ru/url?url=http://logos.wikia.com/wiki/Microsoft_Word&amp;rct=j&amp;frm=1&amp;q=&amp;esrc=s&amp;sa=U&amp;ei=eDE6VdWYIMy7sQGhqIHgBA&amp;ved=0CBkQ9QEwAg&amp;usg=AFQjCNGjdfkOlvfvUhhUzcEMQ6cMJ_L4Nw" TargetMode="External"/><Relationship Id="rId13" Type="http://schemas.openxmlformats.org/officeDocument/2006/relationships/image" Target="../media/image12.jpeg"/><Relationship Id="rId18" Type="http://schemas.openxmlformats.org/officeDocument/2006/relationships/image" Target="../media/image17.jpeg"/><Relationship Id="rId3" Type="http://schemas.openxmlformats.org/officeDocument/2006/relationships/image" Target="../media/image6.jpeg"/><Relationship Id="rId7" Type="http://schemas.openxmlformats.org/officeDocument/2006/relationships/image" Target="../media/image9.jpeg"/><Relationship Id="rId12" Type="http://schemas.openxmlformats.org/officeDocument/2006/relationships/hyperlink" Target="http://www.google.ru/url?url=http://nominus-media.ru/uslugi/kompyuternaya_grafika_i_veb_animatsiya/&amp;rct=j&amp;frm=1&amp;q=&amp;esrc=s&amp;sa=U&amp;ei=vjE6VczkFYG_sAHktoTQBw&amp;ved=0CBkQ9QEwAg&amp;usg=AFQjCNGys3kUmMfbzRvIvzkJ0vTtMqcRag" TargetMode="External"/><Relationship Id="rId17" Type="http://schemas.openxmlformats.org/officeDocument/2006/relationships/image" Target="../media/image16.jpeg"/><Relationship Id="rId2" Type="http://schemas.openxmlformats.org/officeDocument/2006/relationships/image" Target="../media/image5.jpeg"/><Relationship Id="rId16" Type="http://schemas.openxmlformats.org/officeDocument/2006/relationships/image" Target="../media/image15.jpeg"/><Relationship Id="rId20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google.ru/url?url=http://rar-games.ru/&amp;rct=j&amp;frm=1&amp;q=&amp;esrc=s&amp;sa=U&amp;ei=FTE6VZLTCceZsgHW0IHwCQ&amp;ved=0CBUQ9QEwAA&amp;usg=AFQjCNHC9f6UHonofvsnQvgNqaloV4GNkg" TargetMode="External"/><Relationship Id="rId11" Type="http://schemas.openxmlformats.org/officeDocument/2006/relationships/image" Target="../media/image11.jpeg"/><Relationship Id="rId5" Type="http://schemas.openxmlformats.org/officeDocument/2006/relationships/image" Target="../media/image8.jpeg"/><Relationship Id="rId15" Type="http://schemas.openxmlformats.org/officeDocument/2006/relationships/image" Target="../media/image14.jpeg"/><Relationship Id="rId10" Type="http://schemas.openxmlformats.org/officeDocument/2006/relationships/hyperlink" Target="http://www.google.ru/url?url=http://nuttywriter.ru/samyye-populyarnyye-sotsialnyye-seti-rossii-i-mira/&amp;rct=j&amp;frm=1&amp;q=&amp;esrc=s&amp;sa=U&amp;ei=mTE6VbD4L8KksAH9ooD4Cw&amp;ved=0CBcQ9QEwAQ&amp;usg=AFQjCNEaqhswdn2amHypGs6BbvkKaTfOVg" TargetMode="External"/><Relationship Id="rId19" Type="http://schemas.openxmlformats.org/officeDocument/2006/relationships/image" Target="../media/image18.jpeg"/><Relationship Id="rId4" Type="http://schemas.openxmlformats.org/officeDocument/2006/relationships/image" Target="../media/image7.jpeg"/><Relationship Id="rId9" Type="http://schemas.openxmlformats.org/officeDocument/2006/relationships/image" Target="../media/image10.jpeg"/><Relationship Id="rId1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drive.google.com/open?id=1fzIw4GGlzNbcGY-6mzonUc0er-h7dr74LDiY1r6xKU8&amp;authuser=0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214422"/>
            <a:ext cx="9144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i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/>
            </a:r>
            <a:br>
              <a:rPr lang="ru-RU" sz="3600" b="1" i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</a:br>
            <a:r>
              <a:rPr lang="ru-RU" sz="3600" b="1" i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«</a:t>
            </a:r>
            <a:r>
              <a:rPr lang="ru-RU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Выбор конфигурации компьютера</a:t>
            </a:r>
            <a:r>
              <a:rPr lang="ru-RU" sz="3600" b="1" i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»</a:t>
            </a:r>
            <a:endParaRPr lang="ru-RU" sz="3600" b="1" i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>
              <a:defRPr/>
            </a:pPr>
            <a:endParaRPr lang="ru-RU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defRPr/>
            </a:pPr>
            <a:endParaRPr lang="ru-RU" b="1" i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defRPr/>
            </a:pPr>
            <a:endParaRPr lang="ru-RU" b="1" i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defRPr/>
            </a:pPr>
            <a:endParaRPr lang="en-US" b="1" i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defRPr/>
            </a:pPr>
            <a:endParaRPr lang="en-US" b="1" i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defRPr/>
            </a:pPr>
            <a:endParaRPr lang="en-US" b="1" i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defRPr/>
            </a:pPr>
            <a:endParaRPr lang="en-US" b="1" i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defRPr/>
            </a:pPr>
            <a:endParaRPr lang="en-US" b="1" i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defRPr/>
            </a:pPr>
            <a:endParaRPr lang="ru-RU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r">
              <a:defRPr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Никитина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арвара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Юрьевна 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r">
              <a:defRPr/>
            </a:pP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учитель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информатики, 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r">
              <a:defRPr/>
            </a:pP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Патрушева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Марина Витальевна  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r">
              <a:defRPr/>
            </a:pP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учитель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информатики</a:t>
            </a:r>
            <a:endParaRPr lang="en-US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r">
              <a:defRPr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ГБОУ лицей №384</a:t>
            </a:r>
          </a:p>
          <a:p>
            <a:pPr algn="r">
              <a:defRPr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Санкт-Петербург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214282" y="642918"/>
            <a:ext cx="892971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50" normalizeH="0" baseline="0" noProof="0" dirty="0" smtClean="0">
              <a:ln w="11430"/>
              <a:solidFill>
                <a:schemeClr val="accent6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6"/>
          <p:cNvSpPr txBox="1">
            <a:spLocks/>
          </p:cNvSpPr>
          <p:nvPr/>
        </p:nvSpPr>
        <p:spPr>
          <a:xfrm>
            <a:off x="785786" y="0"/>
            <a:ext cx="8143932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spc="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Продолжите предложения</a:t>
            </a:r>
            <a:endParaRPr kumimoji="0" lang="ru-RU" sz="4000" b="1" i="0" u="none" strike="noStrike" kern="1200" cap="none" spc="50" normalizeH="0" baseline="0" noProof="0" dirty="0" smtClean="0">
              <a:ln w="11430"/>
              <a:solidFill>
                <a:schemeClr val="accent6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1357290" y="1643050"/>
            <a:ext cx="6858048" cy="4525963"/>
          </a:xfrm>
        </p:spPr>
        <p:txBody>
          <a:bodyPr/>
          <a:lstStyle/>
          <a:p>
            <a:pPr marL="514350" indent="-514350" algn="just">
              <a:buNone/>
            </a:pPr>
            <a:r>
              <a:rPr lang="ru-RU" dirty="0" smtClean="0">
                <a:solidFill>
                  <a:srgbClr val="C00000"/>
                </a:solidFill>
              </a:rPr>
              <a:t>Я узнал…</a:t>
            </a:r>
          </a:p>
          <a:p>
            <a:pPr marL="514350" indent="-514350" algn="just">
              <a:buNone/>
            </a:pPr>
            <a:r>
              <a:rPr lang="ru-RU" dirty="0" smtClean="0">
                <a:solidFill>
                  <a:srgbClr val="C00000"/>
                </a:solidFill>
              </a:rPr>
              <a:t>Я научился…</a:t>
            </a:r>
          </a:p>
          <a:p>
            <a:pPr marL="514350" indent="-514350" algn="just">
              <a:buNone/>
            </a:pPr>
            <a:r>
              <a:rPr lang="ru-RU" dirty="0" smtClean="0">
                <a:solidFill>
                  <a:srgbClr val="C00000"/>
                </a:solidFill>
              </a:rPr>
              <a:t>Мне понравилось… </a:t>
            </a:r>
          </a:p>
          <a:p>
            <a:pPr marL="514350" indent="-514350" algn="just">
              <a:buNone/>
            </a:pPr>
            <a:r>
              <a:rPr lang="ru-RU" dirty="0" smtClean="0">
                <a:solidFill>
                  <a:srgbClr val="C00000"/>
                </a:solidFill>
              </a:rPr>
              <a:t>Я бы добавил в урок …</a:t>
            </a:r>
          </a:p>
          <a:p>
            <a:pPr marL="514350" indent="-514350" algn="just">
              <a:buNone/>
            </a:pPr>
            <a:r>
              <a:rPr lang="ru-RU" dirty="0" smtClean="0">
                <a:solidFill>
                  <a:srgbClr val="C00000"/>
                </a:solidFill>
              </a:rPr>
              <a:t>Материал урока мне был …</a:t>
            </a:r>
          </a:p>
          <a:p>
            <a:pPr marL="514350" indent="-514350" algn="just">
              <a:buNone/>
            </a:pPr>
            <a:r>
              <a:rPr lang="ru-RU" dirty="0" smtClean="0">
                <a:solidFill>
                  <a:srgbClr val="C00000"/>
                </a:solidFill>
              </a:rPr>
              <a:t>Новые знания мне пригодятся…</a:t>
            </a:r>
          </a:p>
          <a:p>
            <a:pPr marL="514350" indent="-514350" algn="just">
              <a:buNone/>
            </a:pPr>
            <a:r>
              <a:rPr lang="ru-RU" dirty="0" smtClean="0">
                <a:solidFill>
                  <a:srgbClr val="C00000"/>
                </a:solidFill>
              </a:rPr>
              <a:t>Я бы хотел изменить в  это уроке …</a:t>
            </a:r>
          </a:p>
          <a:p>
            <a:pPr marL="514350" indent="-514350" algn="just">
              <a:buNone/>
            </a:pPr>
            <a:endParaRPr lang="ru-RU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714348" y="428604"/>
            <a:ext cx="8858312" cy="785818"/>
          </a:xfrm>
        </p:spPr>
        <p:txBody>
          <a:bodyPr/>
          <a:lstStyle/>
          <a:p>
            <a:pPr lvl="0" eaLnBrk="1" fontAlgn="auto" hangingPunct="1">
              <a:spcAft>
                <a:spcPts val="0"/>
              </a:spcAft>
              <a:defRPr/>
            </a:pPr>
            <a:r>
              <a:rPr lang="ru-RU" sz="4000" b="1" spc="50" dirty="0" smtClean="0">
                <a:ln w="11430"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Домашнее задание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214282" y="642918"/>
            <a:ext cx="892971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50" normalizeH="0" baseline="0" noProof="0" dirty="0" smtClean="0">
              <a:ln w="11430"/>
              <a:solidFill>
                <a:schemeClr val="accent6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2786058"/>
            <a:ext cx="8501122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ru-RU" dirty="0" smtClean="0">
                <a:solidFill>
                  <a:srgbClr val="C00000"/>
                </a:solidFill>
              </a:rPr>
              <a:t> </a:t>
            </a:r>
          </a:p>
          <a:p>
            <a:pPr marL="1165225" indent="-1165225" fontAlgn="t"/>
            <a:r>
              <a:rPr lang="ru-RU" dirty="0" smtClean="0">
                <a:solidFill>
                  <a:srgbClr val="C00000"/>
                </a:solidFill>
              </a:rPr>
              <a:t>1 уровень:  создать  в </a:t>
            </a:r>
            <a:r>
              <a:rPr lang="en-US" dirty="0" smtClean="0">
                <a:solidFill>
                  <a:srgbClr val="C00000"/>
                </a:solidFill>
              </a:rPr>
              <a:t>Publisher </a:t>
            </a:r>
            <a:r>
              <a:rPr lang="ru-RU" dirty="0" smtClean="0">
                <a:solidFill>
                  <a:srgbClr val="C00000"/>
                </a:solidFill>
              </a:rPr>
              <a:t>рекламный буклет для конфигурации ПК, созданного на уроке  и поместить его </a:t>
            </a:r>
            <a:r>
              <a:rPr lang="ru-RU" dirty="0" err="1" smtClean="0">
                <a:solidFill>
                  <a:srgbClr val="C00000"/>
                </a:solidFill>
              </a:rPr>
              <a:t>нв</a:t>
            </a:r>
            <a:r>
              <a:rPr lang="ru-RU" dirty="0" smtClean="0">
                <a:solidFill>
                  <a:srgbClr val="C00000"/>
                </a:solidFill>
              </a:rPr>
              <a:t> облаке своего класса на  </a:t>
            </a:r>
            <a:r>
              <a:rPr lang="en-US" dirty="0" smtClean="0">
                <a:solidFill>
                  <a:srgbClr val="C00000"/>
                </a:solidFill>
              </a:rPr>
              <a:t>Google-</a:t>
            </a:r>
            <a:r>
              <a:rPr lang="ru-RU" dirty="0" smtClean="0">
                <a:solidFill>
                  <a:srgbClr val="C00000"/>
                </a:solidFill>
              </a:rPr>
              <a:t>Диске</a:t>
            </a:r>
          </a:p>
          <a:p>
            <a:pPr fontAlgn="t"/>
            <a:endParaRPr lang="ru-RU" dirty="0" smtClean="0">
              <a:solidFill>
                <a:srgbClr val="C00000"/>
              </a:solidFill>
            </a:endParaRPr>
          </a:p>
          <a:p>
            <a:pPr marL="1165225" indent="-1165225" fontAlgn="t"/>
            <a:r>
              <a:rPr lang="ru-RU" dirty="0" smtClean="0">
                <a:solidFill>
                  <a:srgbClr val="C00000"/>
                </a:solidFill>
              </a:rPr>
              <a:t>2 уровень: создать  презентацию «Конфигурация компьютера моей мечты»  в </a:t>
            </a:r>
            <a:r>
              <a:rPr lang="en-US" dirty="0" smtClean="0">
                <a:solidFill>
                  <a:srgbClr val="C00000"/>
                </a:solidFill>
              </a:rPr>
              <a:t>PowerPoint</a:t>
            </a:r>
            <a:endParaRPr lang="ru-RU" dirty="0" smtClean="0">
              <a:solidFill>
                <a:srgbClr val="C00000"/>
              </a:solidFill>
            </a:endParaRPr>
          </a:p>
          <a:p>
            <a:pPr marL="514350" indent="471488" algn="just"/>
            <a:endParaRPr lang="ru-RU" sz="2000" dirty="0" smtClean="0">
              <a:solidFill>
                <a:srgbClr val="C00000"/>
              </a:solidFill>
            </a:endParaRPr>
          </a:p>
          <a:p>
            <a:pPr marL="514350" indent="23813" algn="just"/>
            <a:endParaRPr lang="ru-RU" sz="2000" dirty="0" smtClean="0">
              <a:solidFill>
                <a:srgbClr val="C00000"/>
              </a:solidFill>
            </a:endParaRPr>
          </a:p>
          <a:p>
            <a:pPr marL="514350" indent="23813" algn="just"/>
            <a:endParaRPr lang="ru-RU" sz="2000" dirty="0" smtClean="0">
              <a:solidFill>
                <a:srgbClr val="C00000"/>
              </a:solidFill>
            </a:endParaRPr>
          </a:p>
        </p:txBody>
      </p:sp>
      <p:pic>
        <p:nvPicPr>
          <p:cNvPr id="5" name="Рисунок 4" descr="ст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262335">
            <a:off x="129229" y="157434"/>
            <a:ext cx="2018639" cy="22090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4" descr="E:\МАРИНА ВАРЯ\ЕГОР\Лучшее\image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71750"/>
            <a:ext cx="4383088" cy="375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24347" y="2571744"/>
            <a:ext cx="4819653" cy="3752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ст1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lum bright="35000" contrast="17000"/>
          </a:blip>
          <a:stretch>
            <a:fillRect/>
          </a:stretch>
        </p:blipFill>
        <p:spPr>
          <a:xfrm rot="20640142">
            <a:off x="222114" y="55427"/>
            <a:ext cx="1544014" cy="1828831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2071670" y="357166"/>
            <a:ext cx="6949436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50" normalizeH="0" baseline="0" noProof="0" dirty="0" smtClean="0">
                <a:ln w="11430"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Впишите названия составляющих ПК </a:t>
            </a:r>
            <a:endParaRPr kumimoji="0" lang="ru-RU" sz="4400" b="1" i="0" u="none" strike="noStrike" kern="1200" cap="none" spc="0" normalizeH="0" baseline="0" noProof="0" dirty="0" smtClean="0">
              <a:ln w="11430">
                <a:solidFill>
                  <a:schemeClr val="bg1"/>
                </a:solidFill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2" descr="http://advanceduser.ru/images/stories/2010/10/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9" y="1571612"/>
            <a:ext cx="2000264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http://www.dagbarter.ru/uploads/announcement/249134/531071817feb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4214818"/>
            <a:ext cx="214314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6" descr="Современный компьютер может стать настоящим центром &#10;развлечений дома?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1571612"/>
            <a:ext cx="2000264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8" descr="http://www.mosfilm.ru/upload/iblock/f7b/f7bcc30c5196dff86c9d41f12be5e04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27644" y="4214818"/>
            <a:ext cx="215900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10" descr="https://encrypted-tbn0.gstatic.com/images?q=tbn:ANd9GcQ5uga5vrFWH4IFKPKYhbZIswL-Niwcu0mq2-1yTIT867n9BwIlp7WQg1w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71802" y="4572008"/>
            <a:ext cx="1143008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12" descr="https://encrypted-tbn1.gstatic.com/images?q=tbn:ANd9GcQiscV4_8gPEj0N-4CfIPps1UqTZ-UWjNpg4dF9aOc2Vq_GhTmuxemvaO8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00364" y="2000247"/>
            <a:ext cx="10382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Picture 14" descr="https://encrypted-tbn2.gstatic.com/images?q=tbn:ANd9GcT2X0BgdIQVJqk-cBWyxVHroWlOmXvYKU772S_Y_6IO7FDNw0VSVCcDdus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429520" y="2100259"/>
            <a:ext cx="124777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Picture 16" descr="https://encrypted-tbn3.gstatic.com/images?q=tbn:ANd9GcQ3b67KWTWMps_GfYEoiTUtngkMe4rCWlvyqtDCpUD3rjstaPcfo3f5dnij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429520" y="4572016"/>
            <a:ext cx="15065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ст2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19816396">
            <a:off x="136051" y="95886"/>
            <a:ext cx="1357322" cy="1485371"/>
          </a:xfrm>
          <a:prstGeom prst="rect">
            <a:avLst/>
          </a:prstGeom>
        </p:spPr>
      </p:pic>
      <p:sp>
        <p:nvSpPr>
          <p:cNvPr id="13" name="Заголовок 1"/>
          <p:cNvSpPr>
            <a:spLocks noGrp="1"/>
          </p:cNvSpPr>
          <p:nvPr>
            <p:ph type="ctrTitle"/>
          </p:nvPr>
        </p:nvSpPr>
        <p:spPr>
          <a:xfrm>
            <a:off x="2051720" y="214290"/>
            <a:ext cx="6949436" cy="792163"/>
          </a:xfrm>
        </p:spPr>
        <p:txBody>
          <a:bodyPr/>
          <a:lstStyle/>
          <a:p>
            <a:pPr lvl="0"/>
            <a:r>
              <a:rPr lang="ru-RU" b="1" spc="50" dirty="0" smtClean="0">
                <a:ln w="11430"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Классификация ПК по назначению</a:t>
            </a:r>
            <a:endParaRPr lang="ru-RU" b="1" dirty="0" smtClean="0">
              <a:ln w="11430">
                <a:solidFill>
                  <a:schemeClr val="bg1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>
          <a:xfrm>
            <a:off x="2051720" y="214290"/>
            <a:ext cx="6949436" cy="792163"/>
          </a:xfrm>
        </p:spPr>
        <p:txBody>
          <a:bodyPr/>
          <a:lstStyle/>
          <a:p>
            <a:pPr lvl="0"/>
            <a:r>
              <a:rPr lang="ru-RU" b="1" spc="50" dirty="0" smtClean="0">
                <a:ln w="11430"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Определите тему </a:t>
            </a:r>
            <a:br>
              <a:rPr lang="ru-RU" b="1" spc="50" dirty="0" smtClean="0">
                <a:ln w="11430"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ru-RU" b="1" spc="50" dirty="0" smtClean="0">
                <a:ln w="11430"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и цель урока</a:t>
            </a:r>
            <a:endParaRPr lang="ru-RU" b="1" dirty="0" smtClean="0">
              <a:ln w="11430">
                <a:solidFill>
                  <a:schemeClr val="bg1"/>
                </a:solidFill>
              </a:ln>
            </a:endParaRPr>
          </a:p>
        </p:txBody>
      </p:sp>
      <p:pic>
        <p:nvPicPr>
          <p:cNvPr id="4099" name="Picture 2" descr="http://advanceduser.ru/images/stories/2010/10/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9" y="1571612"/>
            <a:ext cx="2000264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http://www.dagbarter.ru/uploads/announcement/249134/531071817feb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4214818"/>
            <a:ext cx="214314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6" descr="Современный компьютер может стать настоящим центром &#10;развлечений дома?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1571612"/>
            <a:ext cx="2000264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8" descr="http://www.mosfilm.ru/upload/iblock/f7b/f7bcc30c5196dff86c9d41f12be5e04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27644" y="4214818"/>
            <a:ext cx="215900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10" descr="https://encrypted-tbn0.gstatic.com/images?q=tbn:ANd9GcQ5uga5vrFWH4IFKPKYhbZIswL-Niwcu0mq2-1yTIT867n9BwIlp7WQg1w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71802" y="4572008"/>
            <a:ext cx="1143008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12" descr="https://encrypted-tbn1.gstatic.com/images?q=tbn:ANd9GcQiscV4_8gPEj0N-4CfIPps1UqTZ-UWjNpg4dF9aOc2Vq_GhTmuxemvaO8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00364" y="2000247"/>
            <a:ext cx="10382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Picture 14" descr="https://encrypted-tbn2.gstatic.com/images?q=tbn:ANd9GcT2X0BgdIQVJqk-cBWyxVHroWlOmXvYKU772S_Y_6IO7FDNw0VSVCcDdus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429520" y="2100259"/>
            <a:ext cx="124777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Picture 16" descr="https://encrypted-tbn3.gstatic.com/images?q=tbn:ANd9GcQ3b67KWTWMps_GfYEoiTUtngkMe4rCWlvyqtDCpUD3rjstaPcfo3f5dnij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429520" y="4572016"/>
            <a:ext cx="15065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extBox 23"/>
          <p:cNvSpPr txBox="1"/>
          <p:nvPr/>
        </p:nvSpPr>
        <p:spPr>
          <a:xfrm>
            <a:off x="1071538" y="3568487"/>
            <a:ext cx="2303463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Офисный компьютер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572125" y="3568487"/>
            <a:ext cx="24479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Домашний компьютер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214414" y="6211693"/>
            <a:ext cx="2160587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Игровой компьютер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643570" y="6202384"/>
            <a:ext cx="273685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Графический компьютер</a:t>
            </a:r>
          </a:p>
        </p:txBody>
      </p:sp>
      <p:pic>
        <p:nvPicPr>
          <p:cNvPr id="15" name="Рисунок 14" descr="ст2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19816396">
            <a:off x="136051" y="95886"/>
            <a:ext cx="1357322" cy="1485371"/>
          </a:xfrm>
          <a:prstGeom prst="rect">
            <a:avLst/>
          </a:prstGeom>
        </p:spPr>
      </p:pic>
      <p:pic>
        <p:nvPicPr>
          <p:cNvPr id="20" name="Рисунок 6" descr="3.jpg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500298" y="2214554"/>
            <a:ext cx="4462464" cy="3356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6" descr="3.jpg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 rot="20304756">
            <a:off x="5319194" y="4178179"/>
            <a:ext cx="3563888" cy="2097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4" descr="1.jpg"/>
          <p:cNvPicPr>
            <a:picLocks noChangeAspect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 rot="19833479">
            <a:off x="155564" y="1365155"/>
            <a:ext cx="2956882" cy="2281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Рисунок 7" descr="укнкукк.jpg"/>
          <p:cNvPicPr>
            <a:picLocks noChangeAspect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6907192" y="1285860"/>
            <a:ext cx="2236808" cy="2819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5" descr="iCAK5DDEW.jpg"/>
          <p:cNvPicPr>
            <a:picLocks noChangeAspect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3500430" y="1428736"/>
            <a:ext cx="2925287" cy="194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5" descr="iCA39Q343.jpg"/>
          <p:cNvPicPr>
            <a:picLocks noChangeAspect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1643042" y="4429132"/>
            <a:ext cx="3071834" cy="2194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-214346" y="642918"/>
            <a:ext cx="9572692" cy="785818"/>
          </a:xfrm>
        </p:spPr>
        <p:txBody>
          <a:bodyPr/>
          <a:lstStyle/>
          <a:p>
            <a:pPr lvl="0" eaLnBrk="1" fontAlgn="auto" hangingPunct="1">
              <a:spcAft>
                <a:spcPts val="0"/>
              </a:spcAft>
              <a:defRPr/>
            </a:pPr>
            <a:r>
              <a:rPr lang="ru-RU" sz="4000" b="1" spc="50" dirty="0" smtClean="0">
                <a:ln w="11430"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«Выбор конфигурации компьютера»</a:t>
            </a:r>
            <a:r>
              <a:rPr lang="ru-RU" sz="4000" b="1" spc="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spc="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практическая работа</a:t>
            </a:r>
            <a:br>
              <a:rPr lang="ru-RU" sz="4000" b="1" spc="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4000" b="1" spc="50" dirty="0" smtClean="0">
              <a:ln w="11430"/>
              <a:solidFill>
                <a:schemeClr val="accent6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214282" y="642918"/>
            <a:ext cx="892971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50" normalizeH="0" baseline="0" noProof="0" dirty="0" smtClean="0">
              <a:ln w="11430"/>
              <a:solidFill>
                <a:schemeClr val="accent6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2844" y="1996851"/>
            <a:ext cx="88583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/>
            <a:r>
              <a:rPr lang="ru-RU" sz="2000" dirty="0" smtClean="0">
                <a:solidFill>
                  <a:srgbClr val="C00000"/>
                </a:solidFill>
              </a:rPr>
              <a:t>1. Распределить типы ПК среди пар учеников.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071802" y="2571744"/>
            <a:ext cx="363349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 algn="just">
              <a:buFontTx/>
              <a:buAutoNum type="arabicPeriod"/>
            </a:pPr>
            <a:r>
              <a:rPr lang="ru-RU" sz="2000" dirty="0" smtClean="0">
                <a:solidFill>
                  <a:srgbClr val="C00000"/>
                </a:solidFill>
              </a:rPr>
              <a:t>Офисный компьютер</a:t>
            </a:r>
          </a:p>
          <a:p>
            <a:pPr marL="514350" indent="-514350" algn="just">
              <a:buAutoNum type="arabicPeriod"/>
            </a:pPr>
            <a:r>
              <a:rPr lang="ru-RU" sz="2000" dirty="0" smtClean="0">
                <a:solidFill>
                  <a:srgbClr val="C00000"/>
                </a:solidFill>
              </a:rPr>
              <a:t>Игровой компьютер</a:t>
            </a:r>
          </a:p>
          <a:p>
            <a:pPr marL="514350" indent="-514350" algn="just">
              <a:buAutoNum type="arabicPeriod"/>
            </a:pPr>
            <a:r>
              <a:rPr lang="ru-RU" sz="2000" dirty="0" smtClean="0">
                <a:solidFill>
                  <a:srgbClr val="C00000"/>
                </a:solidFill>
              </a:rPr>
              <a:t>Бюджетный компьютер</a:t>
            </a:r>
          </a:p>
          <a:p>
            <a:pPr marL="514350" indent="-514350" algn="just">
              <a:buAutoNum type="arabicPeriod"/>
            </a:pPr>
            <a:r>
              <a:rPr lang="ru-RU" sz="2000" dirty="0" smtClean="0">
                <a:solidFill>
                  <a:srgbClr val="C00000"/>
                </a:solidFill>
              </a:rPr>
              <a:t>Графический компьютер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42844" y="4071942"/>
            <a:ext cx="88583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/>
            <a:r>
              <a:rPr lang="ru-RU" sz="2000" dirty="0" smtClean="0">
                <a:solidFill>
                  <a:srgbClr val="C00000"/>
                </a:solidFill>
              </a:rPr>
              <a:t>2. Каждая пара учеников  пересаживается за соседние компьютеры.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42844" y="4786322"/>
            <a:ext cx="88583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/>
            <a:r>
              <a:rPr lang="ru-RU" sz="2000" dirty="0" smtClean="0">
                <a:solidFill>
                  <a:srgbClr val="C00000"/>
                </a:solidFill>
              </a:rPr>
              <a:t>3. В облаке 10 класса на </a:t>
            </a:r>
            <a:r>
              <a:rPr lang="en-US" sz="2000" dirty="0" smtClean="0">
                <a:solidFill>
                  <a:srgbClr val="C00000"/>
                </a:solidFill>
              </a:rPr>
              <a:t>Google-</a:t>
            </a:r>
            <a:r>
              <a:rPr lang="ru-RU" sz="2000" dirty="0" smtClean="0">
                <a:solidFill>
                  <a:srgbClr val="C00000"/>
                </a:solidFill>
              </a:rPr>
              <a:t>Диск  открыть файлы с домашним заданием  (например, </a:t>
            </a:r>
            <a:r>
              <a:rPr lang="ru-RU" sz="2000" dirty="0" smtClean="0">
                <a:solidFill>
                  <a:srgbClr val="C00000"/>
                </a:solidFill>
                <a:hlinkClick r:id="rId2"/>
              </a:rPr>
              <a:t>Домашнее задание</a:t>
            </a:r>
            <a:r>
              <a:rPr lang="ru-RU" sz="2000" dirty="0" smtClean="0">
                <a:solidFill>
                  <a:srgbClr val="C00000"/>
                </a:solidFill>
              </a:rPr>
              <a:t>)</a:t>
            </a:r>
            <a:r>
              <a:rPr lang="en-US" sz="2000" smtClean="0">
                <a:solidFill>
                  <a:srgbClr val="C00000"/>
                </a:solidFill>
              </a:rPr>
              <a:t>.</a:t>
            </a:r>
            <a:endParaRPr lang="ru-RU" sz="2000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44" y="1428736"/>
            <a:ext cx="88583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/>
            <a:r>
              <a:rPr lang="ru-RU" sz="2000" dirty="0" smtClean="0">
                <a:solidFill>
                  <a:srgbClr val="C00000"/>
                </a:solidFill>
              </a:rPr>
              <a:t>4. Для указанного типа компьютера создать конфигурацию, используя комплектующие из таблицы домашнего задания.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2143116"/>
            <a:ext cx="88583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/>
            <a:r>
              <a:rPr lang="ru-RU" sz="2000" dirty="0" smtClean="0">
                <a:solidFill>
                  <a:srgbClr val="C00000"/>
                </a:solidFill>
              </a:rPr>
              <a:t>5. В </a:t>
            </a:r>
            <a:r>
              <a:rPr lang="en-US" sz="2000" dirty="0" smtClean="0">
                <a:solidFill>
                  <a:srgbClr val="C00000"/>
                </a:solidFill>
              </a:rPr>
              <a:t>Excel </a:t>
            </a:r>
            <a:r>
              <a:rPr lang="ru-RU" sz="2000" dirty="0" smtClean="0">
                <a:solidFill>
                  <a:srgbClr val="C00000"/>
                </a:solidFill>
              </a:rPr>
              <a:t>заполнить таблицу и сохранить ее в облаке своего класса на </a:t>
            </a:r>
            <a:r>
              <a:rPr lang="en-US" sz="2000" dirty="0" smtClean="0">
                <a:solidFill>
                  <a:srgbClr val="C00000"/>
                </a:solidFill>
              </a:rPr>
              <a:t>Google-</a:t>
            </a:r>
            <a:r>
              <a:rPr lang="ru-RU" sz="2000" dirty="0" smtClean="0">
                <a:solidFill>
                  <a:srgbClr val="C00000"/>
                </a:solidFill>
              </a:rPr>
              <a:t>Диске: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42844" y="3027068"/>
          <a:ext cx="8784001" cy="36880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62975"/>
                <a:gridCol w="2244762"/>
                <a:gridCol w="2534117"/>
                <a:gridCol w="2642342"/>
                <a:gridCol w="999805"/>
              </a:tblGrid>
              <a:tr h="246786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№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Комплектующие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Модель, фото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Характеристики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Цена</a:t>
                      </a:r>
                      <a:endParaRPr lang="ru-RU" sz="1600" dirty="0"/>
                    </a:p>
                  </a:txBody>
                  <a:tcPr/>
                </a:tc>
              </a:tr>
              <a:tr h="246786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Корпус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</a:tr>
              <a:tr h="246786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2.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Блок питания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</a:tr>
              <a:tr h="246786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3.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Материнская плата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</a:tr>
              <a:tr h="246786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4.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Процессор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</a:tr>
              <a:tr h="246786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5.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Оперативная память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</a:tr>
              <a:tr h="246786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6.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Жесткий диск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</a:tr>
              <a:tr h="246786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7.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Видеокарта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</a:tr>
              <a:tr h="246786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8.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Звуковая карта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</a:tr>
              <a:tr h="246786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9.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err="1" smtClean="0"/>
                        <a:t>Кулер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</a:tr>
              <a:tr h="246786"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r"/>
                      <a:r>
                        <a:rPr lang="ru-RU" sz="1600" dirty="0" smtClean="0"/>
                        <a:t>Итого:</a:t>
                      </a:r>
                      <a:endParaRPr lang="ru-RU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-214346" y="642918"/>
            <a:ext cx="9572692" cy="785818"/>
          </a:xfrm>
        </p:spPr>
        <p:txBody>
          <a:bodyPr/>
          <a:lstStyle/>
          <a:p>
            <a:pPr lvl="0" eaLnBrk="1" fontAlgn="auto" hangingPunct="1">
              <a:spcAft>
                <a:spcPts val="0"/>
              </a:spcAft>
              <a:defRPr/>
            </a:pPr>
            <a:r>
              <a:rPr lang="ru-RU" sz="4000" b="1" spc="50" dirty="0" smtClean="0">
                <a:ln w="11430"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«Выбор конфигурации компьютера»</a:t>
            </a:r>
            <a:r>
              <a:rPr lang="ru-RU" sz="4000" b="1" spc="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spc="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практическая работа</a:t>
            </a:r>
            <a:br>
              <a:rPr lang="ru-RU" sz="4000" b="1" spc="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4000" b="1" spc="50" dirty="0" smtClean="0">
              <a:ln w="11430"/>
              <a:solidFill>
                <a:schemeClr val="accent6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851275" y="1557338"/>
            <a:ext cx="1081088" cy="100806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1857356" y="2857496"/>
            <a:ext cx="1223963" cy="1081087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5857884" y="2857496"/>
            <a:ext cx="1223963" cy="1081087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2357422" y="2857496"/>
            <a:ext cx="215900" cy="1081087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6357950" y="2857496"/>
            <a:ext cx="215900" cy="1081087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0" y="285728"/>
            <a:ext cx="914400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50" normalizeH="0" baseline="0" noProof="0" dirty="0" smtClean="0">
                <a:ln w="11430"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Гимнастика для глаз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64" presetClass="path" presetSubtype="0" repeatCount="5000" accel="50000" decel="50000" autoRev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0.61902 L 0.00399 -0.22021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-4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000"/>
                            </p:stCondLst>
                            <p:childTnLst>
                              <p:par>
                                <p:cTn id="15" presetID="63" presetClass="path" presetSubtype="0" repeatCount="5000" accel="50000" decel="5000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1337 0.1994 L 0.46076 0.199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2000"/>
                            </p:stCondLst>
                            <p:childTnLst>
                              <p:par>
                                <p:cTn id="18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40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45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8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8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6600"/>
                            </p:stCondLst>
                            <p:childTnLst>
                              <p:par>
                                <p:cTn id="38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7600"/>
                            </p:stCondLst>
                            <p:childTnLst>
                              <p:par>
                                <p:cTn id="42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8700"/>
                            </p:stCondLst>
                            <p:childTnLst>
                              <p:par>
                                <p:cTn id="46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0"/>
                            </p:stCondLst>
                            <p:childTnLst>
                              <p:par>
                                <p:cTn id="50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1300"/>
                            </p:stCondLst>
                            <p:childTnLst>
                              <p:par>
                                <p:cTn id="54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2600"/>
                            </p:stCondLst>
                            <p:childTnLst>
                              <p:par>
                                <p:cTn id="58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4000"/>
                            </p:stCondLst>
                            <p:childTnLst>
                              <p:par>
                                <p:cTn id="62" presetID="10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6000"/>
                            </p:stCondLst>
                            <p:childTnLst>
                              <p:par>
                                <p:cTn id="66" presetID="10" presetClass="entr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7000"/>
                            </p:stCondLst>
                            <p:childTnLst>
                              <p:par>
                                <p:cTn id="70" presetID="10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7500"/>
                            </p:stCondLst>
                            <p:childTnLst>
                              <p:par>
                                <p:cTn id="74" presetID="10" presetClass="entr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8500"/>
                            </p:stCondLst>
                            <p:childTnLst>
                              <p:par>
                                <p:cTn id="78" presetID="35" presetClass="path" presetSubtype="0" accel="50000" decel="5000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7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3981E-6 L -0.22327 0.00462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" y="2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63" presetClass="path" presetSubtype="0" accel="50000" decel="5000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8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4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3981E-6 L 0.21423 0.00462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" y="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4" grpId="3" animBg="1"/>
      <p:bldP spid="5" grpId="0" animBg="1"/>
      <p:bldP spid="5" grpId="1" animBg="1"/>
      <p:bldP spid="6" grpId="0" animBg="1"/>
      <p:bldP spid="7" grpId="0" animBg="1"/>
      <p:bldP spid="7" grpId="1" animBg="1"/>
      <p:bldP spid="7" grpId="2" animBg="1"/>
      <p:bldP spid="7" grpId="3" animBg="1"/>
      <p:bldP spid="7" grpId="4" animBg="1"/>
      <p:bldP spid="7" grpId="5" animBg="1"/>
      <p:bldP spid="7" grpId="6" animBg="1"/>
      <p:bldP spid="8" grpId="0" animBg="1"/>
      <p:bldP spid="8" grpId="1" animBg="1"/>
      <p:bldP spid="8" grpId="2" animBg="1"/>
      <p:bldP spid="8" grpId="3" animBg="1"/>
      <p:bldP spid="8" grpId="4" animBg="1"/>
      <p:bldP spid="8" grpId="5" animBg="1"/>
      <p:bldP spid="8" grpId="6" animBg="1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142844" y="428604"/>
            <a:ext cx="8858312" cy="785818"/>
          </a:xfrm>
        </p:spPr>
        <p:txBody>
          <a:bodyPr/>
          <a:lstStyle/>
          <a:p>
            <a:pPr lvl="0" eaLnBrk="1" fontAlgn="auto" hangingPunct="1">
              <a:spcAft>
                <a:spcPts val="0"/>
              </a:spcAft>
              <a:defRPr/>
            </a:pPr>
            <a:r>
              <a:rPr lang="ru-RU" sz="4000" b="1" spc="50" dirty="0" smtClean="0">
                <a:ln w="11430"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«Выбор конфигурации компьютера» дополнительное задание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214282" y="642918"/>
            <a:ext cx="892971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50" normalizeH="0" baseline="0" noProof="0" dirty="0" smtClean="0">
              <a:ln w="11430"/>
              <a:solidFill>
                <a:schemeClr val="accent6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2844" y="1996851"/>
            <a:ext cx="850112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471488" algn="just"/>
            <a:r>
              <a:rPr lang="ru-RU" sz="2000" dirty="0" smtClean="0">
                <a:solidFill>
                  <a:srgbClr val="C00000"/>
                </a:solidFill>
              </a:rPr>
              <a:t> Определите комплектующие и их характеристики ученического ПК, за которым работаете.</a:t>
            </a:r>
          </a:p>
          <a:p>
            <a:pPr marL="514350" indent="471488" algn="just"/>
            <a:endParaRPr lang="ru-RU" sz="2000" dirty="0" smtClean="0">
              <a:solidFill>
                <a:srgbClr val="C00000"/>
              </a:solidFill>
            </a:endParaRPr>
          </a:p>
          <a:p>
            <a:pPr marL="514350" indent="471488" algn="just"/>
            <a:r>
              <a:rPr lang="ru-RU" sz="2000" dirty="0" smtClean="0">
                <a:solidFill>
                  <a:srgbClr val="C00000"/>
                </a:solidFill>
              </a:rPr>
              <a:t>В тетради заполните таблицу:</a:t>
            </a: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785786" y="4143380"/>
          <a:ext cx="7786742" cy="10972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63094"/>
                <a:gridCol w="2245496"/>
                <a:gridCol w="2534946"/>
                <a:gridCol w="2643206"/>
              </a:tblGrid>
              <a:tr h="0">
                <a:tc>
                  <a:txBody>
                    <a:bodyPr/>
                    <a:lstStyle/>
                    <a:p>
                      <a:r>
                        <a:rPr lang="ru-RU" dirty="0" smtClean="0"/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Комплектующие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Модель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Характеристики</a:t>
                      </a:r>
                      <a:endParaRPr lang="ru-RU" dirty="0"/>
                    </a:p>
                  </a:txBody>
                  <a:tcPr/>
                </a:tc>
              </a:tr>
              <a:tr h="17833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833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857224" y="500042"/>
            <a:ext cx="8858312" cy="785818"/>
          </a:xfrm>
        </p:spPr>
        <p:txBody>
          <a:bodyPr/>
          <a:lstStyle/>
          <a:p>
            <a:pPr lvl="0" eaLnBrk="1" fontAlgn="auto" hangingPunct="1">
              <a:spcAft>
                <a:spcPts val="0"/>
              </a:spcAft>
              <a:defRPr/>
            </a:pPr>
            <a:r>
              <a:rPr lang="ru-RU" sz="4000" b="1" spc="50" dirty="0" smtClean="0">
                <a:ln w="11430"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Критерии оценки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214282" y="642918"/>
            <a:ext cx="892971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50" normalizeH="0" baseline="0" noProof="0" dirty="0" smtClean="0">
              <a:ln w="11430"/>
              <a:solidFill>
                <a:schemeClr val="accent6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2857496"/>
            <a:ext cx="850112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287338" algn="just">
              <a:buAutoNum type="arabicPeriod"/>
            </a:pPr>
            <a:r>
              <a:rPr lang="ru-RU" sz="2000" dirty="0" smtClean="0">
                <a:solidFill>
                  <a:srgbClr val="C00000"/>
                </a:solidFill>
              </a:rPr>
              <a:t>Количество комплектующих:</a:t>
            </a:r>
          </a:p>
          <a:p>
            <a:pPr marL="514350" indent="471488" algn="just"/>
            <a:r>
              <a:rPr lang="ru-RU" sz="2000" dirty="0" smtClean="0">
                <a:solidFill>
                  <a:srgbClr val="C00000"/>
                </a:solidFill>
              </a:rPr>
              <a:t>                     Офисный, Бюджетный: 6</a:t>
            </a:r>
          </a:p>
          <a:p>
            <a:pPr marL="514350" indent="471488" algn="just"/>
            <a:r>
              <a:rPr lang="ru-RU" sz="2000" dirty="0" smtClean="0">
                <a:solidFill>
                  <a:srgbClr val="C00000"/>
                </a:solidFill>
              </a:rPr>
              <a:t>                     Графический, Игровой:9</a:t>
            </a:r>
          </a:p>
          <a:p>
            <a:pPr marL="514350" indent="23813" algn="just"/>
            <a:r>
              <a:rPr lang="ru-RU" sz="2000" dirty="0" smtClean="0">
                <a:solidFill>
                  <a:srgbClr val="C00000"/>
                </a:solidFill>
              </a:rPr>
              <a:t>2. Объем оперативной памяти:</a:t>
            </a:r>
          </a:p>
          <a:p>
            <a:pPr marL="514350" indent="1906588" algn="just"/>
            <a:r>
              <a:rPr lang="ru-RU" sz="2000" dirty="0" smtClean="0">
                <a:solidFill>
                  <a:srgbClr val="C00000"/>
                </a:solidFill>
              </a:rPr>
              <a:t> Офисный, Бюджетный: </a:t>
            </a:r>
            <a:r>
              <a:rPr lang="en-US" sz="2000" dirty="0" smtClean="0">
                <a:solidFill>
                  <a:srgbClr val="C00000"/>
                </a:solidFill>
              </a:rPr>
              <a:t>&lt;1 </a:t>
            </a:r>
            <a:r>
              <a:rPr lang="ru-RU" sz="2000" dirty="0" smtClean="0">
                <a:solidFill>
                  <a:srgbClr val="C00000"/>
                </a:solidFill>
              </a:rPr>
              <a:t>ГБ</a:t>
            </a:r>
          </a:p>
          <a:p>
            <a:pPr marL="514350" indent="471488" algn="just"/>
            <a:r>
              <a:rPr lang="ru-RU" sz="2000" dirty="0" smtClean="0">
                <a:solidFill>
                  <a:srgbClr val="C00000"/>
                </a:solidFill>
              </a:rPr>
              <a:t>                     Графический, Игровой: </a:t>
            </a:r>
            <a:r>
              <a:rPr lang="en-US" sz="2000" dirty="0" smtClean="0">
                <a:solidFill>
                  <a:srgbClr val="C00000"/>
                </a:solidFill>
              </a:rPr>
              <a:t>&gt;4 </a:t>
            </a:r>
            <a:r>
              <a:rPr lang="ru-RU" sz="2000" dirty="0" smtClean="0">
                <a:solidFill>
                  <a:srgbClr val="C00000"/>
                </a:solidFill>
              </a:rPr>
              <a:t>ГБ</a:t>
            </a:r>
          </a:p>
          <a:p>
            <a:pPr marL="514350" indent="23813" algn="just"/>
            <a:r>
              <a:rPr lang="ru-RU" sz="2000" dirty="0" smtClean="0">
                <a:solidFill>
                  <a:srgbClr val="C00000"/>
                </a:solidFill>
              </a:rPr>
              <a:t>3. Объем жесткого диска:</a:t>
            </a:r>
          </a:p>
          <a:p>
            <a:pPr marL="514350" indent="1906588" algn="just"/>
            <a:r>
              <a:rPr lang="ru-RU" sz="2000" dirty="0" smtClean="0">
                <a:solidFill>
                  <a:srgbClr val="C00000"/>
                </a:solidFill>
              </a:rPr>
              <a:t> Офисный, Бюджетный: </a:t>
            </a:r>
            <a:r>
              <a:rPr lang="en-US" sz="2000" dirty="0" smtClean="0">
                <a:solidFill>
                  <a:srgbClr val="C00000"/>
                </a:solidFill>
              </a:rPr>
              <a:t>&lt;</a:t>
            </a:r>
            <a:r>
              <a:rPr lang="ru-RU" sz="2000" dirty="0" smtClean="0">
                <a:solidFill>
                  <a:srgbClr val="C00000"/>
                </a:solidFill>
              </a:rPr>
              <a:t>300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ru-RU" sz="2000" dirty="0" smtClean="0">
                <a:solidFill>
                  <a:srgbClr val="C00000"/>
                </a:solidFill>
              </a:rPr>
              <a:t>ГБ</a:t>
            </a:r>
          </a:p>
          <a:p>
            <a:pPr marL="514350" indent="471488" algn="just"/>
            <a:r>
              <a:rPr lang="ru-RU" sz="2000" dirty="0" smtClean="0">
                <a:solidFill>
                  <a:srgbClr val="C00000"/>
                </a:solidFill>
              </a:rPr>
              <a:t>                     Графический, Игровой: </a:t>
            </a:r>
            <a:r>
              <a:rPr lang="en-US" sz="2000" dirty="0" smtClean="0">
                <a:solidFill>
                  <a:srgbClr val="C00000"/>
                </a:solidFill>
              </a:rPr>
              <a:t>&gt;</a:t>
            </a:r>
            <a:r>
              <a:rPr lang="ru-RU" sz="2000" dirty="0" smtClean="0">
                <a:solidFill>
                  <a:srgbClr val="C00000"/>
                </a:solidFill>
              </a:rPr>
              <a:t>1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ru-RU" sz="2000" dirty="0" smtClean="0">
                <a:solidFill>
                  <a:srgbClr val="C00000"/>
                </a:solidFill>
              </a:rPr>
              <a:t>ТБ</a:t>
            </a:r>
          </a:p>
          <a:p>
            <a:pPr marL="514350" indent="20638" algn="just"/>
            <a:r>
              <a:rPr lang="ru-RU" sz="2000" dirty="0" smtClean="0">
                <a:solidFill>
                  <a:srgbClr val="C00000"/>
                </a:solidFill>
              </a:rPr>
              <a:t>4. Цена</a:t>
            </a:r>
          </a:p>
          <a:p>
            <a:pPr marL="514350" indent="471488" algn="just"/>
            <a:endParaRPr lang="ru-RU" sz="2000" dirty="0" smtClean="0">
              <a:solidFill>
                <a:srgbClr val="C00000"/>
              </a:solidFill>
            </a:endParaRPr>
          </a:p>
          <a:p>
            <a:pPr marL="514350" indent="471488" algn="just"/>
            <a:endParaRPr lang="ru-RU" sz="2000" dirty="0" smtClean="0">
              <a:solidFill>
                <a:srgbClr val="C00000"/>
              </a:solidFill>
            </a:endParaRPr>
          </a:p>
          <a:p>
            <a:pPr marL="514350" indent="23813" algn="just"/>
            <a:endParaRPr lang="ru-RU" sz="2000" dirty="0" smtClean="0">
              <a:solidFill>
                <a:srgbClr val="C00000"/>
              </a:solidFill>
            </a:endParaRPr>
          </a:p>
          <a:p>
            <a:pPr marL="514350" indent="23813" algn="just"/>
            <a:endParaRPr lang="ru-RU" sz="2000" dirty="0" smtClean="0">
              <a:solidFill>
                <a:srgbClr val="C00000"/>
              </a:solidFill>
            </a:endParaRPr>
          </a:p>
        </p:txBody>
      </p:sp>
      <p:pic>
        <p:nvPicPr>
          <p:cNvPr id="5" name="Рисунок 4" descr="ст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471222">
            <a:off x="-1039469" y="-236880"/>
            <a:ext cx="4292093" cy="26825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810</TotalTime>
  <Words>320</Words>
  <Application>Microsoft Office PowerPoint</Application>
  <PresentationFormat>Экран (4:3)</PresentationFormat>
  <Paragraphs>94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Классификация ПК по назначению</vt:lpstr>
      <vt:lpstr>Определите тему  и цель урока</vt:lpstr>
      <vt:lpstr>«Выбор конфигурации компьютера» практическая работа </vt:lpstr>
      <vt:lpstr>«Выбор конфигурации компьютера» практическая работа </vt:lpstr>
      <vt:lpstr>Слайд 7</vt:lpstr>
      <vt:lpstr>«Выбор конфигурации компьютера» дополнительное задание</vt:lpstr>
      <vt:lpstr>Критерии оценки</vt:lpstr>
      <vt:lpstr>Слайд 10</vt:lpstr>
      <vt:lpstr>Домашнее задание</vt:lpstr>
    </vt:vector>
  </TitlesOfParts>
  <Company>Лицей № 384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Конфигурации компьютера</dc:title>
  <dc:creator>Марина</dc:creator>
  <cp:lastModifiedBy>Марина</cp:lastModifiedBy>
  <cp:revision>89</cp:revision>
  <dcterms:created xsi:type="dcterms:W3CDTF">2015-04-24T10:34:28Z</dcterms:created>
  <dcterms:modified xsi:type="dcterms:W3CDTF">2015-04-29T07:43:43Z</dcterms:modified>
</cp:coreProperties>
</file>